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23" r:id="rId3"/>
    <p:sldId id="324" r:id="rId4"/>
    <p:sldId id="322" r:id="rId5"/>
    <p:sldId id="302" r:id="rId6"/>
    <p:sldId id="301" r:id="rId7"/>
    <p:sldId id="303" r:id="rId8"/>
    <p:sldId id="382" r:id="rId9"/>
    <p:sldId id="383" r:id="rId10"/>
    <p:sldId id="384" r:id="rId11"/>
    <p:sldId id="295" r:id="rId12"/>
    <p:sldId id="364" r:id="rId13"/>
    <p:sldId id="370" r:id="rId14"/>
    <p:sldId id="369" r:id="rId15"/>
    <p:sldId id="368" r:id="rId16"/>
    <p:sldId id="385" r:id="rId17"/>
    <p:sldId id="380" r:id="rId18"/>
    <p:sldId id="365" r:id="rId19"/>
    <p:sldId id="371" r:id="rId20"/>
    <p:sldId id="379" r:id="rId21"/>
    <p:sldId id="372" r:id="rId22"/>
    <p:sldId id="378" r:id="rId23"/>
    <p:sldId id="387" r:id="rId24"/>
    <p:sldId id="377" r:id="rId25"/>
    <p:sldId id="376" r:id="rId26"/>
    <p:sldId id="386" r:id="rId27"/>
    <p:sldId id="37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6FA16AF3-80AF-430F-8CB0-662117E49038}">
          <p14:sldIdLst/>
        </p14:section>
        <p14:section name="Раздел 1" id="{4D02C900-5CBB-4629-818A-404C09EDBB5D}">
          <p14:sldIdLst>
            <p14:sldId id="257"/>
            <p14:sldId id="323"/>
            <p14:sldId id="324"/>
            <p14:sldId id="322"/>
            <p14:sldId id="302"/>
            <p14:sldId id="301"/>
            <p14:sldId id="303"/>
            <p14:sldId id="382"/>
            <p14:sldId id="383"/>
            <p14:sldId id="384"/>
            <p14:sldId id="295"/>
            <p14:sldId id="364"/>
            <p14:sldId id="370"/>
            <p14:sldId id="369"/>
            <p14:sldId id="368"/>
            <p14:sldId id="385"/>
            <p14:sldId id="380"/>
            <p14:sldId id="365"/>
            <p14:sldId id="371"/>
            <p14:sldId id="379"/>
            <p14:sldId id="372"/>
            <p14:sldId id="378"/>
            <p14:sldId id="387"/>
            <p14:sldId id="377"/>
            <p14:sldId id="376"/>
            <p14:sldId id="386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78ED-0E2B-4EE6-ABA3-15F961D5770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образования и науки Республики Башкортостан</m:t>
                      </m:r>
                    </m:oMath>
                  </m:oMathPara>
                </a14:m>
                <a:endParaRPr lang="ru-RU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2" t="-43" r="4" b="36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52623" y="1869880"/>
            <a:ext cx="84811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Тема: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Особенности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подготовки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ВПР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по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биологии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</a:rPr>
              <a:t> 5 ,6  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классах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изменения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заданиях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7665" y="4805265"/>
            <a:ext cx="645922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Подготовила: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Садертдинова З.М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., региональный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методист по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русскому языку,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учитель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МБОУ СОШ с. Старокуктово МР Илишевский район РБ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690"/>
          </a:xfrm>
        </p:spPr>
        <p:txBody>
          <a:bodyPr>
            <a:normAutofit/>
          </a:bodyPr>
          <a:lstStyle/>
          <a:p>
            <a:r>
              <a:rPr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КОЛЕСО</a:t>
            </a:r>
            <a:r>
              <a:rPr sz="2665" b="1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ПРЕДМЕТНОГО</a:t>
            </a:r>
            <a:r>
              <a:rPr sz="2665" b="1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БАЛАНСА</a:t>
            </a:r>
            <a:r>
              <a:rPr lang="ru-RU"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в</a:t>
            </a:r>
            <a:r>
              <a:rPr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ru-RU"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6</a:t>
            </a:r>
            <a:r>
              <a:rPr sz="2665" b="1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КЛАССЕ</a:t>
            </a:r>
            <a:endParaRPr lang="ru-RU" sz="2665" b="1" spc="-10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колесо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975" y="908685"/>
            <a:ext cx="6644640" cy="4587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sp>
        <p:nvSpPr>
          <p:cNvPr id="2" name="Текстовое поле 1"/>
          <p:cNvSpPr txBox="1"/>
          <p:nvPr/>
        </p:nvSpPr>
        <p:spPr>
          <a:xfrm>
            <a:off x="1893570" y="1038860"/>
            <a:ext cx="7980045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/>
            <a:r>
              <a:rPr lang="ru-RU" sz="2800" i="0">
                <a:solidFill>
                  <a:srgbClr val="5D6481"/>
                </a:solidFill>
                <a:latin typeface="Times New Roman" panose="02020603050405020304"/>
                <a:ea typeface="Inter"/>
              </a:rPr>
              <a:t>     </a:t>
            </a:r>
            <a:r>
              <a:rPr lang="ru-RU" sz="2800" i="0">
                <a:solidFill>
                  <a:schemeClr val="tx1"/>
                </a:solidFill>
                <a:latin typeface="Times New Roman" panose="02020603050405020304"/>
                <a:ea typeface="Inter"/>
              </a:rPr>
              <a:t>К</a:t>
            </a:r>
            <a:r>
              <a:rPr sz="2800" i="0">
                <a:solidFill>
                  <a:schemeClr val="tx1"/>
                </a:solidFill>
                <a:latin typeface="Times New Roman" panose="02020603050405020304"/>
                <a:ea typeface="Inter"/>
              </a:rPr>
              <a:t>оличество изменений </a:t>
            </a:r>
            <a:r>
              <a:rPr lang="ru-RU" sz="2800" i="0">
                <a:solidFill>
                  <a:schemeClr val="tx1"/>
                </a:solidFill>
                <a:latin typeface="Times New Roman" panose="02020603050405020304"/>
                <a:ea typeface="Inter"/>
              </a:rPr>
              <a:t>в 2025 году </a:t>
            </a:r>
            <a:r>
              <a:rPr sz="2800" i="0">
                <a:solidFill>
                  <a:schemeClr val="tx1"/>
                </a:solidFill>
                <a:latin typeface="Times New Roman" panose="02020603050405020304"/>
                <a:ea typeface="Inter"/>
              </a:rPr>
              <a:t>значительн</a:t>
            </a:r>
            <a:r>
              <a:rPr lang="ru-RU" sz="2800" i="0">
                <a:solidFill>
                  <a:schemeClr val="tx1"/>
                </a:solidFill>
                <a:latin typeface="Times New Roman" panose="02020603050405020304"/>
                <a:ea typeface="Inter"/>
              </a:rPr>
              <a:t>ые</a:t>
            </a:r>
            <a:r>
              <a:rPr sz="2800" i="0">
                <a:solidFill>
                  <a:schemeClr val="tx1"/>
                </a:solidFill>
                <a:latin typeface="Times New Roman" panose="02020603050405020304"/>
                <a:ea typeface="Inter"/>
              </a:rPr>
              <a:t>, поэтому использование для подготовки пособий прошлых лет можно считать не</a:t>
            </a:r>
            <a:r>
              <a:rPr lang="ru-RU" sz="2800" i="0">
                <a:solidFill>
                  <a:schemeClr val="tx1"/>
                </a:solidFill>
                <a:latin typeface="Times New Roman" panose="02020603050405020304"/>
                <a:ea typeface="Inter"/>
              </a:rPr>
              <a:t> очень </a:t>
            </a:r>
            <a:r>
              <a:rPr sz="2800" i="0">
                <a:solidFill>
                  <a:schemeClr val="tx1"/>
                </a:solidFill>
                <a:latin typeface="Times New Roman" panose="02020603050405020304"/>
                <a:ea typeface="Inter"/>
              </a:rPr>
              <a:t>целесообразным. </a:t>
            </a:r>
          </a:p>
          <a:p>
            <a:pPr algn="just" defTabSz="266700"/>
            <a:r>
              <a:rPr sz="2800" i="0">
                <a:solidFill>
                  <a:schemeClr val="tx1"/>
                </a:solidFill>
                <a:latin typeface="Times New Roman" panose="02020603050405020304"/>
                <a:ea typeface="Inter"/>
              </a:rPr>
              <a:t> </a:t>
            </a:r>
            <a:r>
              <a:rPr lang="ru-RU" sz="2800" i="0">
                <a:solidFill>
                  <a:schemeClr val="tx1"/>
                </a:solidFill>
                <a:latin typeface="Times New Roman" panose="02020603050405020304"/>
                <a:ea typeface="Inter"/>
              </a:rPr>
              <a:t>   </a:t>
            </a:r>
            <a:r>
              <a:rPr sz="2800" i="0">
                <a:solidFill>
                  <a:schemeClr val="tx1"/>
                </a:solidFill>
                <a:latin typeface="Times New Roman" panose="02020603050405020304"/>
                <a:ea typeface="Inter"/>
              </a:rPr>
              <a:t>Важно подобрать пособие, соответствующее демоверсии ВПР этого года и одобренное Федеральным институтом оценки качества образования.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96390" y="37090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В 5-м классе контрольноизмерительные материалы  ВПР по биологии</a:t>
            </a:r>
            <a:r>
              <a:rPr 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состо</a:t>
            </a:r>
            <a:r>
              <a:rPr lang="ru-RU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я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т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из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2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частей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включает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в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себя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19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заданий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.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</a:rPr>
              <a:t/>
            </a:r>
            <a:br>
              <a:rPr lang="en-US" altLang="ru-RU" sz="3110">
                <a:latin typeface="Times New Roman" panose="02020603050405020304"/>
                <a:ea typeface="SimSun" panose="02010600030101010101" pitchFamily="2" charset="-122"/>
              </a:rPr>
            </a:b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На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выполнение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проверочной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работы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отводится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два</a:t>
            </a:r>
            <a:r>
              <a:rPr lang="en-US" altLang="ru-RU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  <a:sym typeface="+mn-ea"/>
              </a:rPr>
              <a:t>урока</a:t>
            </a:r>
            <a:r>
              <a:rPr lang="en-US" altLang="en-US" sz="3110">
                <a:latin typeface="Times New Roman" panose="02020603050405020304"/>
                <a:ea typeface="SimSun" panose="02010600030101010101" pitchFamily="2" charset="-122"/>
              </a:rPr>
              <a:t/>
            </a:r>
            <a:br>
              <a:rPr lang="en-US" altLang="en-US" sz="3110">
                <a:latin typeface="Times New Roman" panose="02020603050405020304"/>
                <a:ea typeface="SimSun" panose="02010600030101010101" pitchFamily="2" charset="-122"/>
              </a:rPr>
            </a:br>
            <a:endParaRPr lang="en-US" altLang="en-US" sz="3110">
              <a:latin typeface="Times New Roman" panose="02020603050405020304"/>
              <a:ea typeface="SimSun" panose="02010600030101010101" pitchFamily="2" charset="-122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sp>
        <p:nvSpPr>
          <p:cNvPr id="3" name="Текстовое поле 2"/>
          <p:cNvSpPr txBox="1"/>
          <p:nvPr/>
        </p:nvSpPr>
        <p:spPr>
          <a:xfrm>
            <a:off x="3556000" y="3137217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67740" y="1691005"/>
            <a:ext cx="1038606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Основные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изменения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: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>
                <a:latin typeface="Times New Roman" panose="02020603050405020304"/>
                <a:ea typeface="SimSun" panose="02010600030101010101" pitchFamily="2" charset="-122"/>
              </a:rPr>
              <a:t>1. Убрали задание 3.2 на знание биологических наук.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>
                <a:latin typeface="Times New Roman" panose="02020603050405020304"/>
                <a:ea typeface="SimSun" panose="02010600030101010101" pitchFamily="2" charset="-122"/>
              </a:rPr>
              <a:t>2. Задание 4 на работу с оптическими приборами перенесли в часть 2 (задание 15).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>
                <a:latin typeface="Times New Roman" panose="02020603050405020304"/>
                <a:ea typeface="SimSun" panose="02010600030101010101" pitchFamily="2" charset="-122"/>
              </a:rPr>
              <a:t>3. Задание 5 расширили и переместили в часть 2 (задание 12).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>
                <a:latin typeface="Times New Roman" panose="02020603050405020304"/>
                <a:ea typeface="SimSun" panose="02010600030101010101" pitchFamily="2" charset="-122"/>
              </a:rPr>
              <a:t>4. Убрали задание 6 на работу с графическим материалом.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5.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Добавили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задание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9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на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проверку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понимания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особенностей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флоры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фауны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природных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сообществ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6.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Добавили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задание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10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на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умение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применять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методы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биологии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при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выполнении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практических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лабораторных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работ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7.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Добавили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задания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11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13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на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знание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строения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живых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организмов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8.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Добавили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задание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14,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которое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контролирует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знание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биологических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методов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оборудования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9.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Добавили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задание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16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на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знание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строения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функций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органоидов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клетки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10.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Добавили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задания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17–18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на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экологическую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структуру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сообществ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11.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Добавили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задание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19,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которое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контролирует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знание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роли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живых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организмов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в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природе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в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жизни</a:t>
            </a:r>
            <a:r>
              <a:rPr lang="en-US" altLang="ru-RU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>
                <a:latin typeface="Times New Roman" panose="02020603050405020304"/>
                <a:ea typeface="SimSun" panose="02010600030101010101" pitchFamily="2" charset="-122"/>
              </a:rPr>
              <a:t>человека</a:t>
            </a:r>
            <a:r>
              <a:rPr lang="ru-RU" altLang="en-US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8725"/>
          </a:xfrm>
        </p:spPr>
        <p:txBody>
          <a:bodyPr>
            <a:normAutofit fontScale="90000"/>
          </a:bodyPr>
          <a:lstStyle/>
          <a:p>
            <a:r>
              <a:rPr lang="ru-RU" altLang="en-US" sz="2665">
                <a:latin typeface="+mn-lt"/>
                <a:ea typeface="+mn-ea"/>
                <a:cs typeface="+mn-cs"/>
                <a:sym typeface="+mn-ea"/>
              </a:rPr>
              <a:t>Задание 9 на проверку понимания особенностей флоры и фауны природных сообществ,задание 10 на умение применять методы биологии при выполнении практических и лабораторных работ</a:t>
            </a:r>
            <a:endParaRPr lang="ru-RU" sz="2665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4" name="Изображение 3" descr="задание 9,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65" y="1825625"/>
            <a:ext cx="4748530" cy="3346450"/>
          </a:xfrm>
          <a:prstGeom prst="rect">
            <a:avLst/>
          </a:prstGeom>
        </p:spPr>
      </p:pic>
      <p:pic>
        <p:nvPicPr>
          <p:cNvPr id="6" name="Изображение 5" descr="отв 9,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3900805"/>
            <a:ext cx="252984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185"/>
          </a:xfrm>
        </p:spPr>
        <p:txBody>
          <a:bodyPr>
            <a:normAutofit/>
          </a:bodyPr>
          <a:lstStyle/>
          <a:p>
            <a:r>
              <a:rPr lang="ru-RU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адания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11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13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на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знание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строения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живых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организмов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.</a:t>
            </a:r>
            <a:endParaRPr lang="ru-RU" sz="2665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зада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" y="1385570"/>
            <a:ext cx="4283075" cy="3035300"/>
          </a:xfrm>
          <a:prstGeom prst="rect">
            <a:avLst/>
          </a:prstGeom>
        </p:spPr>
      </p:pic>
      <p:pic>
        <p:nvPicPr>
          <p:cNvPr id="4" name="Изображение 3" descr="зад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495" y="1652905"/>
            <a:ext cx="5313680" cy="2296795"/>
          </a:xfrm>
          <a:prstGeom prst="rect">
            <a:avLst/>
          </a:prstGeom>
        </p:spPr>
      </p:pic>
      <p:pic>
        <p:nvPicPr>
          <p:cNvPr id="5" name="Изображение 4" descr="отв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55" y="4610735"/>
            <a:ext cx="4472940" cy="167640"/>
          </a:xfrm>
          <a:prstGeom prst="rect">
            <a:avLst/>
          </a:prstGeom>
        </p:spPr>
      </p:pic>
      <p:pic>
        <p:nvPicPr>
          <p:cNvPr id="6" name="Изображение 5" descr="отв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305" y="4420235"/>
            <a:ext cx="44958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адание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14,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которое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контролирует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знание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биологических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методов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оборудования</a:t>
            </a:r>
            <a:endParaRPr lang="ru-RU" sz="2665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зад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80" y="1433195"/>
            <a:ext cx="7124700" cy="37077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5" name="Изображение 4" descr="приготов микропрепарат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" y="365125"/>
            <a:ext cx="8512810" cy="5304155"/>
          </a:xfrm>
          <a:prstGeom prst="rect">
            <a:avLst/>
          </a:prstGeom>
        </p:spPr>
      </p:pic>
      <p:pic>
        <p:nvPicPr>
          <p:cNvPr id="6" name="Изображение 5" descr="jnd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260" y="5187950"/>
            <a:ext cx="4701540" cy="2286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sp>
        <p:nvSpPr>
          <p:cNvPr id="3" name="Текстовое поле 2"/>
          <p:cNvSpPr txBox="1"/>
          <p:nvPr/>
        </p:nvSpPr>
        <p:spPr>
          <a:xfrm>
            <a:off x="526415" y="982345"/>
            <a:ext cx="1057465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latin typeface="Times New Roman" panose="02020603050405020304"/>
                <a:ea typeface="SimSun" panose="02010600030101010101" pitchFamily="2" charset="-122"/>
              </a:rPr>
              <a:t>      С</a:t>
            </a: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реди новых заданий есть требующие развернутого ответа (16.2, 18 и 19), критерии оценивания которых необходимо понимать экспертам по проверке работ.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latin typeface="Times New Roman" panose="02020603050405020304"/>
                <a:ea typeface="SimSun" panose="02010600030101010101" pitchFamily="2" charset="-122"/>
              </a:rPr>
              <a:t>      </a:t>
            </a: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Задания 17 и 18 проверяют новые элементы программы (экологические термины). 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    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Для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работы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с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заданиями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данного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формата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дети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четко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должны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понимать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значение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таких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терминов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как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продуценты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консументы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редуценты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а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также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представлять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себе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какие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организмы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относятся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к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этим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экологическим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800">
                <a:latin typeface="Times New Roman" panose="02020603050405020304"/>
                <a:ea typeface="SimSun" panose="02010600030101010101" pitchFamily="2" charset="-122"/>
              </a:rPr>
              <a:t>группам</a:t>
            </a:r>
            <a:r>
              <a:rPr lang="en-US" altLang="ru-RU" sz="2800">
                <a:latin typeface="Times New Roman" panose="02020603050405020304"/>
                <a:ea typeface="SimSun" panose="02010600030101010101" pitchFamily="2" charset="-122"/>
              </a:rPr>
              <a:t>.</a:t>
            </a:r>
            <a:r>
              <a:rPr lang="en-US" altLang="ru-RU" sz="1600">
                <a:latin typeface="Times New Roman" panose="020206030504050203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95" y="365125"/>
            <a:ext cx="10898505" cy="541020"/>
          </a:xfrm>
        </p:spPr>
        <p:txBody>
          <a:bodyPr>
            <a:normAutofit/>
          </a:bodyPr>
          <a:lstStyle/>
          <a:p>
            <a:r>
              <a:rPr lang="ru-RU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адание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16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на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знание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строения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функций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органоидов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клетки</a:t>
            </a:r>
            <a:endParaRPr lang="ru-RU" sz="2665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задание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" y="1294130"/>
            <a:ext cx="5474335" cy="3545205"/>
          </a:xfrm>
          <a:prstGeom prst="rect">
            <a:avLst/>
          </a:prstGeom>
        </p:spPr>
      </p:pic>
      <p:pic>
        <p:nvPicPr>
          <p:cNvPr id="4" name="Изображение 3" descr="отв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695" y="1825625"/>
            <a:ext cx="4472940" cy="571500"/>
          </a:xfrm>
          <a:prstGeom prst="rect">
            <a:avLst/>
          </a:prstGeom>
        </p:spPr>
      </p:pic>
      <p:pic>
        <p:nvPicPr>
          <p:cNvPr id="5" name="Изображение 4" descr="отв 16.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695" y="2906395"/>
            <a:ext cx="5425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45"/>
          </a:xfrm>
        </p:spPr>
        <p:txBody>
          <a:bodyPr>
            <a:normAutofit/>
          </a:bodyPr>
          <a:lstStyle/>
          <a:p>
            <a:r>
              <a:rPr lang="ru-RU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адания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17–18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на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экологическую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структуру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сообществ</a:t>
            </a:r>
            <a:endParaRPr lang="ru-RU" sz="2665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задание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" y="1004570"/>
            <a:ext cx="4932680" cy="3069590"/>
          </a:xfrm>
          <a:prstGeom prst="rect">
            <a:avLst/>
          </a:prstGeom>
        </p:spPr>
      </p:pic>
      <p:pic>
        <p:nvPicPr>
          <p:cNvPr id="4" name="Изображение 3" descr="зад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385" y="1069340"/>
            <a:ext cx="4895850" cy="1917700"/>
          </a:xfrm>
          <a:prstGeom prst="rect">
            <a:avLst/>
          </a:prstGeom>
        </p:spPr>
      </p:pic>
      <p:pic>
        <p:nvPicPr>
          <p:cNvPr id="5" name="Изображение 4" descr="отв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030" y="3071495"/>
            <a:ext cx="6366510" cy="2715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sp>
        <p:nvSpPr>
          <p:cNvPr id="3" name="Текстовое поле 2"/>
          <p:cNvSpPr txBox="1"/>
          <p:nvPr/>
        </p:nvSpPr>
        <p:spPr>
          <a:xfrm>
            <a:off x="920750" y="1575435"/>
            <a:ext cx="10433050" cy="35420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0" i="0">
                <a:solidFill>
                  <a:srgbClr val="212529"/>
                </a:solidFill>
                <a:latin typeface="Times New Roman" panose="02020603050405020304"/>
                <a:ea typeface="Times New Roman" panose="02020603050405020304"/>
              </a:rPr>
              <a:t>   </a:t>
            </a:r>
            <a:r>
              <a:rPr sz="2400" b="0" i="0">
                <a:solidFill>
                  <a:srgbClr val="212529"/>
                </a:solidFill>
                <a:latin typeface="Times New Roman" panose="02020603050405020304"/>
                <a:ea typeface="Times New Roman" panose="02020603050405020304"/>
              </a:rPr>
              <a:t>Всероссийские проверочные работы – это новая форма внешнего контроля  качества образования по единым для всей России правилам проведения.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</a:t>
            </a:r>
            <a:r>
              <a:rPr sz="24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ВПР по биологии направлены на оценку уровня подготовки обучающихся в соответствии с требованиями ФГОС . Контрольно-измерительные материалы ВПР позволяют осуществить диагностику достижения предметных и метапредметных результатов обучения, в том числе овладение межпредметными понятиями и способность</a:t>
            </a:r>
            <a:r>
              <a:rPr lang="ru-RU" sz="24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их</a:t>
            </a:r>
            <a:r>
              <a:rPr sz="24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использования  в учебной, познавательной и социальной практике</a:t>
            </a:r>
            <a:r>
              <a:rPr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925"/>
          </a:xfrm>
        </p:spPr>
        <p:txBody>
          <a:bodyPr>
            <a:normAutofit/>
          </a:bodyPr>
          <a:lstStyle/>
          <a:p>
            <a:r>
              <a:rPr lang="ru-RU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адание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19,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которое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контролирует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знание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роли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живых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организмов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в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природе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в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жизни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человека</a:t>
            </a:r>
            <a:endParaRPr lang="ru-RU" sz="2665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зад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65" y="1440180"/>
            <a:ext cx="5480685" cy="3036570"/>
          </a:xfrm>
          <a:prstGeom prst="rect">
            <a:avLst/>
          </a:prstGeom>
        </p:spPr>
      </p:pic>
      <p:pic>
        <p:nvPicPr>
          <p:cNvPr id="4" name="Изображение 3" descr="отв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350" y="1289050"/>
            <a:ext cx="4805045" cy="32683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sp>
        <p:nvSpPr>
          <p:cNvPr id="3" name="Текстовое поле 2"/>
          <p:cNvSpPr txBox="1"/>
          <p:nvPr/>
        </p:nvSpPr>
        <p:spPr>
          <a:xfrm>
            <a:off x="898525" y="606425"/>
            <a:ext cx="10727690" cy="53301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Times New Roman" panose="02020603050405020304"/>
                <a:ea typeface="SimSun" panose="02010600030101010101" pitchFamily="2" charset="-122"/>
              </a:rPr>
              <a:t>       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В </a:t>
            </a:r>
            <a:r>
              <a:rPr lang="ru-RU" sz="2400">
                <a:latin typeface="Times New Roman" panose="02020603050405020304"/>
                <a:ea typeface="SimSun" panose="02010600030101010101" pitchFamily="2" charset="-122"/>
              </a:rPr>
              <a:t>ВПР 6 класса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 теперь только один вариант КИМ  по линейной программе.</a:t>
            </a:r>
            <a:r>
              <a:rPr lang="ru-RU" sz="2400">
                <a:latin typeface="Times New Roman" panose="02020603050405020304"/>
                <a:ea typeface="SimSun" panose="02010600030101010101" pitchFamily="2" charset="-122"/>
              </a:rPr>
              <a:t>Р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абота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состоит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из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2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частей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включает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в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себя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16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заданий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.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выполнение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проверочной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отводится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два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урока</a:t>
            </a:r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. 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     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Основные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изменения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: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1.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Убрали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задание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4.3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особенности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строения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значение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отдельных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частей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растения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2.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Задание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6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знание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строения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функции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отдельных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тканей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органов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цветкового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растения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теперь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заменили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проверку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умения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выполнять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практические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лабораторные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работы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по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морфологии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физиологии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растений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3.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Убрали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задание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8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анализ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эксперимента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4.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Задания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второй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части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все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новые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основные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направления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проверки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: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умение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различать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ткани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органы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растений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сравнивать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описывать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ткани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органы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также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основании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этих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знаний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умение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классифицировать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растения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(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например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задание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9).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6605"/>
          </a:xfrm>
        </p:spPr>
        <p:txBody>
          <a:bodyPr>
            <a:normAutofit fontScale="90000"/>
          </a:bodyPr>
          <a:lstStyle/>
          <a:p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Задание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6 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на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проверку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умения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выполнять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практические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лабораторные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работы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по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морфологии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физиологии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растений</a:t>
            </a:r>
            <a:endParaRPr lang="ru-RU" sz="2665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6 кл зад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95" y="1321435"/>
            <a:ext cx="7562850" cy="33445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6605"/>
          </a:xfrm>
        </p:spPr>
        <p:txBody>
          <a:bodyPr>
            <a:normAutofit/>
          </a:bodyPr>
          <a:lstStyle/>
          <a:p>
            <a:endParaRPr lang="ru-RU" sz="2665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4" name="Изображение 3" descr="6 кл отв зад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95" y="2179955"/>
            <a:ext cx="4779645" cy="2625725"/>
          </a:xfrm>
          <a:prstGeom prst="rect">
            <a:avLst/>
          </a:prstGeom>
        </p:spPr>
      </p:pic>
      <p:pic>
        <p:nvPicPr>
          <p:cNvPr id="6" name="Изображение 5" descr="качественная реакция на крахма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" y="365125"/>
            <a:ext cx="6354445" cy="53416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7490"/>
            <a:ext cx="10515600" cy="1149985"/>
          </a:xfrm>
        </p:spPr>
        <p:txBody>
          <a:bodyPr>
            <a:normAutofit/>
          </a:bodyPr>
          <a:lstStyle/>
          <a:p>
            <a:r>
              <a:rPr lang="ru-RU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Задание 9. На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основании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знаний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ru-RU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о тканях и органах растений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уме</a:t>
            </a:r>
            <a:r>
              <a:rPr lang="ru-RU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ть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ru-RU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       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к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лассифицировать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растения</a:t>
            </a:r>
            <a:endParaRPr lang="ru-RU" sz="240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6 кл отв зад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45" y="2526665"/>
            <a:ext cx="5730240" cy="2948940"/>
          </a:xfrm>
          <a:prstGeom prst="rect">
            <a:avLst/>
          </a:prstGeom>
        </p:spPr>
      </p:pic>
      <p:pic>
        <p:nvPicPr>
          <p:cNvPr id="5" name="Изображение 4" descr="6 кл зад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" y="1308735"/>
            <a:ext cx="4960620" cy="44145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Задание 14. На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умение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различать</a:t>
            </a:r>
            <a:r>
              <a:rPr lang="ru-RU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,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сравнивать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описывать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ткани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органы</a:t>
            </a:r>
            <a:r>
              <a:rPr lang="en-US" altLang="ru-RU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665">
                <a:latin typeface="Times New Roman" panose="02020603050405020304"/>
                <a:ea typeface="SimSun" panose="02010600030101010101" pitchFamily="2" charset="-122"/>
                <a:sym typeface="+mn-ea"/>
              </a:rPr>
              <a:t>растений</a:t>
            </a:r>
            <a:endParaRPr lang="ru-RU" sz="2665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6 кл отв зад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55" y="2233930"/>
            <a:ext cx="6469380" cy="2644140"/>
          </a:xfrm>
          <a:prstGeom prst="rect">
            <a:avLst/>
          </a:prstGeom>
        </p:spPr>
      </p:pic>
      <p:pic>
        <p:nvPicPr>
          <p:cNvPr id="4" name="Изображение 3" descr="6 кл зад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20" y="1329690"/>
            <a:ext cx="5061585" cy="45897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1325563"/>
          </a:xfrm>
        </p:spPr>
        <p:txBody>
          <a:bodyPr>
            <a:normAutofit/>
          </a:bodyPr>
          <a:lstStyle/>
          <a:p>
            <a:endParaRPr lang="ru-RU" sz="2665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6 кл отв зад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45" y="2233930"/>
            <a:ext cx="3898900" cy="2644140"/>
          </a:xfrm>
          <a:prstGeom prst="rect">
            <a:avLst/>
          </a:prstGeom>
        </p:spPr>
      </p:pic>
      <p:pic>
        <p:nvPicPr>
          <p:cNvPr id="5" name="Изображение 4" descr="внутр стр лист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5" y="388620"/>
            <a:ext cx="7847965" cy="60807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спасибо за вним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885" y="156210"/>
            <a:ext cx="7835265" cy="52711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15" y="365125"/>
            <a:ext cx="11371580" cy="1325880"/>
          </a:xfrm>
        </p:spPr>
        <p:txBody>
          <a:bodyPr>
            <a:normAutofit fontScale="90000"/>
          </a:bodyPr>
          <a:lstStyle/>
          <a:p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Ко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нт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ро</a:t>
            </a:r>
            <a:r>
              <a:rPr lang="ru-RU" sz="3110" spc="-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л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ьные</a:t>
            </a:r>
            <a:r>
              <a:rPr lang="ru-RU" sz="3110" spc="4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 </a:t>
            </a:r>
            <a:r>
              <a:rPr lang="ru-RU" sz="3110" spc="-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и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змери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т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ель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н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ые</a:t>
            </a:r>
            <a:r>
              <a:rPr lang="ru-RU" sz="3110" spc="4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 </a:t>
            </a:r>
            <a:r>
              <a:rPr lang="ru-RU" sz="3110" dirty="0" smtClean="0">
                <a:solidFill>
                  <a:srgbClr val="000000"/>
                </a:solidFill>
                <a:ea typeface="Times New Roman" panose="02020603050405020304"/>
                <a:sym typeface="+mn-ea"/>
              </a:rPr>
              <a:t>м</a:t>
            </a:r>
            <a:r>
              <a:rPr lang="ru-RU" sz="3110" spc="10" dirty="0" smtClean="0">
                <a:solidFill>
                  <a:srgbClr val="000000"/>
                </a:solidFill>
                <a:ea typeface="Times New Roman" panose="02020603050405020304"/>
                <a:sym typeface="+mn-ea"/>
              </a:rPr>
              <a:t>а</a:t>
            </a:r>
            <a:r>
              <a:rPr lang="ru-RU" sz="3110" spc="5" dirty="0" smtClean="0">
                <a:solidFill>
                  <a:srgbClr val="000000"/>
                </a:solidFill>
                <a:ea typeface="Times New Roman" panose="02020603050405020304"/>
                <a:sym typeface="+mn-ea"/>
              </a:rPr>
              <a:t>т</a:t>
            </a:r>
            <a:r>
              <a:rPr lang="ru-RU" sz="3110" dirty="0" smtClean="0">
                <a:solidFill>
                  <a:srgbClr val="000000"/>
                </a:solidFill>
                <a:ea typeface="Times New Roman" panose="02020603050405020304"/>
                <a:sym typeface="+mn-ea"/>
              </a:rPr>
              <a:t>ериалы</a:t>
            </a:r>
            <a:r>
              <a:rPr lang="ru-RU" sz="3110" spc="40" dirty="0" smtClean="0">
                <a:solidFill>
                  <a:srgbClr val="000000"/>
                </a:solidFill>
                <a:ea typeface="Times New Roman" panose="02020603050405020304"/>
                <a:sym typeface="+mn-ea"/>
              </a:rPr>
              <a:t> 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ВПР</a:t>
            </a:r>
            <a:r>
              <a:rPr lang="ru-RU" sz="3110" spc="4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 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н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аправлены</a:t>
            </a:r>
            <a:r>
              <a:rPr lang="ru-RU" sz="3110" spc="4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 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на</a:t>
            </a:r>
            <a:r>
              <a:rPr lang="ru-RU" sz="3110" spc="4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 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п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ровер</a:t>
            </a:r>
            <a:r>
              <a:rPr lang="ru-RU" sz="3110" spc="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к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у сформирован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н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ости</a:t>
            </a:r>
            <a:r>
              <a:rPr lang="ru-RU" sz="3110" spc="1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 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у</a:t>
            </a:r>
            <a:r>
              <a:rPr lang="ru-RU" sz="3110" spc="-3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 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о</a:t>
            </a:r>
            <a:r>
              <a:rPr lang="ru-RU" sz="3110" spc="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б</a:t>
            </a:r>
            <a:r>
              <a:rPr lang="ru-RU" sz="3110" spc="-2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у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ч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ающ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и</a:t>
            </a:r>
            <a:r>
              <a:rPr lang="ru-RU" sz="3110" spc="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х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ся естествен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н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о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на</a:t>
            </a:r>
            <a:r>
              <a:rPr lang="ru-RU" sz="3110" spc="-1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у</a:t>
            </a:r>
            <a:r>
              <a:rPr lang="ru-RU" sz="3110" spc="-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ч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ных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 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т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р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ебов</a:t>
            </a:r>
            <a:r>
              <a:rPr lang="ru-RU" sz="3110" spc="-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а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н</a:t>
            </a:r>
            <a:r>
              <a:rPr lang="ru-RU" sz="3110" spc="5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ий</a:t>
            </a:r>
            <a:r>
              <a:rPr lang="ru-RU" sz="3110" dirty="0">
                <a:solidFill>
                  <a:srgbClr val="000000"/>
                </a:solidFill>
                <a:ea typeface="Times New Roman" panose="02020603050405020304"/>
                <a:sym typeface="+mn-ea"/>
              </a:rPr>
              <a:t>:</a:t>
            </a:r>
            <a:endParaRPr lang="ru-RU" sz="311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КИ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1691005"/>
            <a:ext cx="10119995" cy="4073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ym typeface="+mn-ea"/>
              </a:rPr>
              <a:t>Алгоритм подготовки к ВПР</a:t>
            </a:r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алгорит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0" y="1744980"/>
            <a:ext cx="8968740" cy="3368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4" name="Изображение 3" descr="об отсут лит р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65125"/>
            <a:ext cx="9448800" cy="5057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290"/>
          </a:xfrm>
        </p:spPr>
        <p:txBody>
          <a:bodyPr>
            <a:normAutofit fontScale="90000"/>
          </a:bodyPr>
          <a:lstStyle/>
          <a:p>
            <a:r>
              <a:rPr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Используемые</a:t>
            </a:r>
            <a:r>
              <a:rPr spc="-10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пособия</a:t>
            </a:r>
            <a:r>
              <a:rPr spc="-7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для</a:t>
            </a:r>
            <a:r>
              <a:rPr spc="-8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подготовки </a:t>
            </a:r>
            <a:r>
              <a:rPr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к</a:t>
            </a:r>
            <a:r>
              <a:rPr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ВПР</a:t>
            </a:r>
            <a:r>
              <a:rPr spc="-2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п</a:t>
            </a:r>
            <a:endParaRPr lang="ru-RU" spc="-10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Лит-ра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1084580"/>
            <a:ext cx="9486900" cy="4757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290"/>
          </a:xfrm>
        </p:spPr>
        <p:txBody>
          <a:bodyPr>
            <a:normAutofit fontScale="90000"/>
          </a:bodyPr>
          <a:lstStyle/>
          <a:p>
            <a:r>
              <a:rPr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Используемые</a:t>
            </a:r>
            <a:r>
              <a:rPr spc="-10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пособия</a:t>
            </a:r>
            <a:r>
              <a:rPr spc="-7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для</a:t>
            </a:r>
            <a:r>
              <a:rPr spc="-8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подготовки </a:t>
            </a:r>
            <a:r>
              <a:rPr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к</a:t>
            </a:r>
            <a:r>
              <a:rPr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ВПР</a:t>
            </a:r>
            <a:r>
              <a:rPr spc="-2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п</a:t>
            </a:r>
            <a:endParaRPr lang="ru-RU" spc="-10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45" y="1253490"/>
            <a:ext cx="7735570" cy="4351655"/>
          </a:xfrm>
        </p:spPr>
      </p:pic>
      <p:pic>
        <p:nvPicPr>
          <p:cNvPr id="3" name="Изображение 2" descr="литр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35" y="1047115"/>
            <a:ext cx="9273540" cy="4949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Эффективные приёмы формирования функциональной грамотности на уроках биологии</a:t>
            </a:r>
            <a:endParaRPr lang="ru-RU" sz="400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3" name="Изображение 2" descr="Эффект прием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24050"/>
            <a:ext cx="9979660" cy="3509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690"/>
          </a:xfrm>
        </p:spPr>
        <p:txBody>
          <a:bodyPr>
            <a:normAutofit/>
          </a:bodyPr>
          <a:lstStyle/>
          <a:p>
            <a:r>
              <a:rPr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КОЛЕСО</a:t>
            </a:r>
            <a:r>
              <a:rPr sz="2665" b="1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ПРЕДМЕТНОГО</a:t>
            </a:r>
            <a:r>
              <a:rPr sz="2665" b="1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БАЛАНСА</a:t>
            </a:r>
            <a:r>
              <a:rPr lang="ru-RU"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в</a:t>
            </a:r>
            <a:r>
              <a:rPr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665" b="1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5</a:t>
            </a:r>
            <a:r>
              <a:rPr sz="2665" b="1" spc="-15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665" b="1" spc="-1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КЛАССЕ</a:t>
            </a:r>
            <a:endParaRPr lang="ru-RU" sz="2665" b="1" spc="-10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825625"/>
            <a:ext cx="7735570" cy="4351655"/>
          </a:xfrm>
        </p:spPr>
      </p:pic>
      <p:pic>
        <p:nvPicPr>
          <p:cNvPr id="4" name="Изображение 3" descr="колесо 5 к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220" y="925195"/>
            <a:ext cx="7147560" cy="4716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Широкоэкранный</PresentationFormat>
  <Paragraphs>49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SimSun</vt:lpstr>
      <vt:lpstr>Arial</vt:lpstr>
      <vt:lpstr>Calibri</vt:lpstr>
      <vt:lpstr>Calibri Light</vt:lpstr>
      <vt:lpstr>Cambria Math</vt:lpstr>
      <vt:lpstr>Inter</vt:lpstr>
      <vt:lpstr>Times New Roman</vt:lpstr>
      <vt:lpstr>Тема Office</vt:lpstr>
      <vt:lpstr>Презентация PowerPoint</vt:lpstr>
      <vt:lpstr>Презентация PowerPoint</vt:lpstr>
      <vt:lpstr>Контрольные измерительные материалы ВПР направлены на проверку сформированности у обучающихся естественнонаучных требований:</vt:lpstr>
      <vt:lpstr>Алгоритм подготовки к ВПР</vt:lpstr>
      <vt:lpstr>Презентация PowerPoint</vt:lpstr>
      <vt:lpstr>Используемые пособия для подготовки к ВПР п</vt:lpstr>
      <vt:lpstr>Используемые пособия для подготовки к ВПР п</vt:lpstr>
      <vt:lpstr>Эффективные приёмы формирования функциональной грамотности на уроках биологии</vt:lpstr>
      <vt:lpstr>КОЛЕСО ПРЕДМЕТНОГО БАЛАНСА в 5 КЛАССЕ</vt:lpstr>
      <vt:lpstr>КОЛЕСО ПРЕДМЕТНОГО БАЛАНСА в 6 КЛАССЕ</vt:lpstr>
      <vt:lpstr>Презентация PowerPoint</vt:lpstr>
      <vt:lpstr>В 5-м классе контрольноизмерительные материалы  ВПР по биологии  состоят из 2 частей и включает в себя 19 заданий. На выполнение проверочной работы отводится два урока </vt:lpstr>
      <vt:lpstr>Задание 9 на проверку понимания особенностей флоры и фауны природных сообществ,задание 10 на умение применять методы биологии при выполнении практических и лабораторных работ</vt:lpstr>
      <vt:lpstr>Задания 11 и 13 на знание строения живых организмов.</vt:lpstr>
      <vt:lpstr>Задание 14, которое контролирует знание биологических методов и оборудования</vt:lpstr>
      <vt:lpstr>Презентация PowerPoint</vt:lpstr>
      <vt:lpstr>Презентация PowerPoint</vt:lpstr>
      <vt:lpstr>Задание 16 на знание строения и функций органоидов клетки</vt:lpstr>
      <vt:lpstr>Задания 17–18 на экологическую структуру сообществ</vt:lpstr>
      <vt:lpstr>Задание 19, которое контролирует знание роли живых организмов в природе и в жизни человека</vt:lpstr>
      <vt:lpstr>Презентация PowerPoint</vt:lpstr>
      <vt:lpstr>Задание 6  на проверку умения выполнять практические и лабораторные работы по морфологии и физиологии растений</vt:lpstr>
      <vt:lpstr>Презентация PowerPoint</vt:lpstr>
      <vt:lpstr>Задание 9. На основании  знаний о тканях и органах растений уметь          классифицировать растения</vt:lpstr>
      <vt:lpstr>Задание 14. На умение различать,сравнивать и описывать  ткани и органы растений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AdminCnppm</dc:creator>
  <cp:lastModifiedBy>User</cp:lastModifiedBy>
  <cp:revision>19</cp:revision>
  <dcterms:created xsi:type="dcterms:W3CDTF">2024-11-02T10:16:00Z</dcterms:created>
  <dcterms:modified xsi:type="dcterms:W3CDTF">2025-03-13T11:14:19Z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612C6AD2D973436D8FBC1FFD7C25173C_12</vt:lpwstr>
  </property>
  <property fmtid="{D5CDD505-2E9C-101B-9397-08002B2CF9AE}" pid="3" name="KSOProductBuildVer">
    <vt:lpwstr>1049-12.2.0.20326</vt:lpwstr>
  </property>
</Properties>
</file>